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4"/>
  </p:notesMasterIdLst>
  <p:handoutMasterIdLst>
    <p:handoutMasterId r:id="rId15"/>
  </p:handoutMasterIdLst>
  <p:sldIdLst>
    <p:sldId id="332" r:id="rId7"/>
    <p:sldId id="335" r:id="rId8"/>
    <p:sldId id="339" r:id="rId9"/>
    <p:sldId id="343" r:id="rId10"/>
    <p:sldId id="348" r:id="rId11"/>
    <p:sldId id="345" r:id="rId12"/>
    <p:sldId id="333" r:id="rId1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46" d="100"/>
          <a:sy n="46" d="100"/>
        </p:scale>
        <p:origin x="3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4/13/2021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4/13/2021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29097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Share objectives – remind Learners of the project aims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2</a:t>
            </a:fld>
            <a:endParaRPr lang="en-US" altLang="en-US"/>
          </a:p>
        </p:txBody>
      </p:sp>
    </p:spTree>
    <p:extLst>
      <p:ext uri="{BB962C8B-B14F-4D97-AF65-F5344CB8AC3E}">
        <p14:creationId xmlns:p14="http://schemas.microsoft.com/office/powerpoint/2010/main" val="3763732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Discuss current use of smart traffic lights in different countries</a:t>
            </a:r>
          </a:p>
          <a:p>
            <a:r>
              <a:rPr lang="en-GB" dirty="0">
                <a:latin typeface="Lato" panose="020F0502020204030203" pitchFamily="34" charset="0"/>
                <a:ea typeface="Lato" panose="020F0502020204030203" pitchFamily="34" charset="0"/>
                <a:cs typeface="Lato" panose="020F0502020204030203" pitchFamily="34" charset="0"/>
              </a:rPr>
              <a:t>Consider how traffic lights will need to change with self-driving and normal cars on the roads together</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165211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latin typeface="Lato" panose="020F0502020204030203" pitchFamily="34" charset="0"/>
                <a:ea typeface="Lato" panose="020F0502020204030203" pitchFamily="34" charset="0"/>
                <a:cs typeface="Lato" panose="020F0502020204030203" pitchFamily="34" charset="0"/>
              </a:rPr>
              <a:t>Ensure </a:t>
            </a:r>
            <a:r>
              <a:rPr lang="en-GB" dirty="0">
                <a:latin typeface="Lato" panose="020F0502020204030203" pitchFamily="34" charset="0"/>
                <a:ea typeface="Lato" panose="020F0502020204030203" pitchFamily="34" charset="0"/>
                <a:cs typeface="Lato" panose="020F0502020204030203" pitchFamily="34" charset="0"/>
              </a:rPr>
              <a:t>Learners</a:t>
            </a:r>
            <a:r>
              <a:rPr lang="en-GB" b="0" dirty="0">
                <a:latin typeface="Lato" panose="020F0502020204030203" pitchFamily="34" charset="0"/>
                <a:ea typeface="Lato" panose="020F0502020204030203" pitchFamily="34" charset="0"/>
                <a:cs typeface="Lato" panose="020F0502020204030203" pitchFamily="34" charset="0"/>
              </a:rPr>
              <a:t> are aware of different types of traffic lights, and how lights differ in other countries – will this need standardising for self-driving cars?</a:t>
            </a:r>
          </a:p>
          <a:p>
            <a:r>
              <a:rPr lang="en-GB" b="0" dirty="0">
                <a:latin typeface="Lato" panose="020F0502020204030203" pitchFamily="34" charset="0"/>
                <a:ea typeface="Lato" panose="020F0502020204030203" pitchFamily="34" charset="0"/>
                <a:cs typeface="Lato" panose="020F0502020204030203" pitchFamily="34" charset="0"/>
              </a:rPr>
              <a:t>Ensure </a:t>
            </a:r>
            <a:r>
              <a:rPr lang="en-GB" dirty="0">
                <a:latin typeface="Lato" panose="020F0502020204030203" pitchFamily="34" charset="0"/>
                <a:ea typeface="Lato" panose="020F0502020204030203" pitchFamily="34" charset="0"/>
                <a:cs typeface="Lato" panose="020F0502020204030203" pitchFamily="34" charset="0"/>
              </a:rPr>
              <a:t>Learners</a:t>
            </a:r>
            <a:r>
              <a:rPr lang="en-GB" b="0" dirty="0">
                <a:latin typeface="Lato" panose="020F0502020204030203" pitchFamily="34" charset="0"/>
                <a:ea typeface="Lato" panose="020F0502020204030203" pitchFamily="34" charset="0"/>
                <a:cs typeface="Lato" panose="020F0502020204030203" pitchFamily="34" charset="0"/>
              </a:rPr>
              <a:t> know the sequence of a set of lights.  In the UK this is RED, RED &amp; AMBER, GREEN, AMBER</a:t>
            </a:r>
          </a:p>
          <a:p>
            <a:r>
              <a:rPr lang="en-GB" b="0" dirty="0">
                <a:latin typeface="Lato" panose="020F0502020204030203" pitchFamily="34" charset="0"/>
                <a:ea typeface="Lato" panose="020F0502020204030203" pitchFamily="34" charset="0"/>
                <a:cs typeface="Lato" panose="020F0502020204030203" pitchFamily="34" charset="0"/>
              </a:rPr>
              <a:t>Discuss why the lights are not always on for the same amount of time – why?</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2777598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313559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Introduce the task</a:t>
            </a:r>
          </a:p>
          <a:p>
            <a:r>
              <a:rPr lang="en-GB" dirty="0">
                <a:latin typeface="Lato" panose="020F0502020204030203" pitchFamily="34" charset="0"/>
                <a:ea typeface="Lato" panose="020F0502020204030203" pitchFamily="34" charset="0"/>
                <a:cs typeface="Lato" panose="020F0502020204030203" pitchFamily="34" charset="0"/>
              </a:rPr>
              <a:t>Support Learners in their use of Radio blocks and other </a:t>
            </a:r>
            <a:r>
              <a:rPr lang="en-GB" dirty="0"/>
              <a:t>sensors</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3285713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7694077" y="4485170"/>
            <a:ext cx="4264272" cy="295077"/>
          </a:xfrm>
        </p:spPr>
        <p:txBody>
          <a:bodyPr/>
          <a:lstStyle/>
          <a:p>
            <a:pPr marL="0" indent="0">
              <a:buNone/>
            </a:pPr>
            <a:r>
              <a:rPr lang="en-US" dirty="0"/>
              <a:t>Lesson 18</a:t>
            </a:r>
          </a:p>
        </p:txBody>
      </p:sp>
      <p:sp>
        <p:nvSpPr>
          <p:cNvPr id="2" name="Title 1"/>
          <p:cNvSpPr>
            <a:spLocks noGrp="1"/>
          </p:cNvSpPr>
          <p:nvPr>
            <p:ph type="title"/>
          </p:nvPr>
        </p:nvSpPr>
        <p:spPr/>
        <p:txBody>
          <a:bodyPr/>
          <a:lstStyle/>
          <a:p>
            <a:r>
              <a:rPr lang="en-US" dirty="0"/>
              <a:t>Smart Traffic </a:t>
            </a:r>
            <a:r>
              <a:rPr lang="en-US"/>
              <a:t>Lights Activity 1</a:t>
            </a:r>
            <a:endParaRPr lang="en-US" dirty="0"/>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33677" y="5933061"/>
            <a:ext cx="4280971" cy="622776"/>
          </a:xfrm>
          <a:prstGeom prst="rect">
            <a:avLst/>
          </a:prstGeom>
        </p:spPr>
      </p:pic>
    </p:spTree>
    <p:extLst>
      <p:ext uri="{BB962C8B-B14F-4D97-AF65-F5344CB8AC3E}">
        <p14:creationId xmlns:p14="http://schemas.microsoft.com/office/powerpoint/2010/main" val="215914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Objectives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Apply your understanding, computational thinking and programming skills to achieve a goal</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Design and create a smart traffic light system that will communicate with human and robot drivers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Program a micro:bit to operate a set of traffic lights</a:t>
            </a:r>
            <a:endParaRPr lang="en-GB" sz="28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4764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a:xfrm>
            <a:off x="332327" y="339663"/>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Smart Traffic Lights</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332327" y="1099726"/>
            <a:ext cx="11385540" cy="4595203"/>
          </a:xfrm>
        </p:spPr>
        <p:txBody>
          <a:bodyPr/>
          <a:lstStyle/>
          <a:p>
            <a:r>
              <a:rPr lang="en-GB" dirty="0">
                <a:latin typeface="Lato" panose="020F0502020204030203" pitchFamily="34" charset="0"/>
                <a:ea typeface="Lato" panose="020F0502020204030203" pitchFamily="34" charset="0"/>
                <a:cs typeface="Lato" panose="020F0502020204030203" pitchFamily="34" charset="0"/>
              </a:rPr>
              <a:t>Smart traffic lights are already in use:</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Carnegie Mellon University is piloting smart traffic lights to reduce vehicle emissions in Pittsburgh. The traffic light timings are changed dynamically by communicating with the different lights in the city and adapting for changing driving conditions in order to reduce or avoid congestion</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In the UK, traffic lights that monitor vehicle speed and change to red when cars are travelling too fast are already in place – this helps reduce accidents by encourage drivers to slow down to avoid red traffic lights</a:t>
            </a: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658858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EB70-984E-44EC-8EC5-13A34FD19AAC}"/>
              </a:ext>
            </a:extLst>
          </p:cNvPr>
          <p:cNvSpPr>
            <a:spLocks noGrp="1"/>
          </p:cNvSpPr>
          <p:nvPr>
            <p:ph type="title"/>
          </p:nvPr>
        </p:nvSpPr>
        <p:spPr>
          <a:xfrm>
            <a:off x="332327" y="339663"/>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Traffic Lights</a:t>
            </a:r>
          </a:p>
        </p:txBody>
      </p:sp>
      <p:sp>
        <p:nvSpPr>
          <p:cNvPr id="3" name="Content Placeholder 2">
            <a:extLst>
              <a:ext uri="{FF2B5EF4-FFF2-40B4-BE49-F238E27FC236}">
                <a16:creationId xmlns:a16="http://schemas.microsoft.com/office/drawing/2014/main" id="{0CA3ABE9-F7E8-49A3-9840-C2214C5922D2}"/>
              </a:ext>
            </a:extLst>
          </p:cNvPr>
          <p:cNvSpPr>
            <a:spLocks noGrp="1"/>
          </p:cNvSpPr>
          <p:nvPr>
            <p:ph idx="1"/>
          </p:nvPr>
        </p:nvSpPr>
        <p:spPr>
          <a:xfrm>
            <a:off x="332327" y="1099726"/>
            <a:ext cx="11634772" cy="4595203"/>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What is the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sequence</a:t>
            </a:r>
            <a:r>
              <a:rPr lang="en-GB" dirty="0">
                <a:latin typeface="Lato" panose="020F0502020204030203" pitchFamily="34" charset="0"/>
                <a:ea typeface="Lato" panose="020F0502020204030203" pitchFamily="34" charset="0"/>
                <a:cs typeface="Lato" panose="020F0502020204030203" pitchFamily="34" charset="0"/>
              </a:rPr>
              <a:t> of a set of traffic lights?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Are each light on for the same amount of time?</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Consider how we could use </a:t>
            </a:r>
            <a:r>
              <a:rPr lang="en-GB" dirty="0" err="1">
                <a:latin typeface="Lato" panose="020F0502020204030203" pitchFamily="34" charset="0"/>
                <a:ea typeface="Lato" panose="020F0502020204030203" pitchFamily="34" charset="0"/>
                <a:cs typeface="Lato" panose="020F0502020204030203" pitchFamily="34" charset="0"/>
              </a:rPr>
              <a:t>NeoPixels</a:t>
            </a:r>
            <a:r>
              <a:rPr lang="en-GB" dirty="0">
                <a:latin typeface="Lato" panose="020F0502020204030203" pitchFamily="34" charset="0"/>
                <a:ea typeface="Lato" panose="020F0502020204030203" pitchFamily="34" charset="0"/>
                <a:cs typeface="Lato" panose="020F0502020204030203" pitchFamily="34" charset="0"/>
              </a:rPr>
              <a:t> or  standard LEDs to create the different colours</a:t>
            </a: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61517539-8CBD-4793-BDD7-E77AD284E164}"/>
              </a:ext>
            </a:extLst>
          </p:cNvPr>
          <p:cNvPicPr>
            <a:picLocks noChangeAspect="1"/>
          </p:cNvPicPr>
          <p:nvPr/>
        </p:nvPicPr>
        <p:blipFill>
          <a:blip r:embed="rId3"/>
          <a:stretch>
            <a:fillRect/>
          </a:stretch>
        </p:blipFill>
        <p:spPr>
          <a:xfrm>
            <a:off x="446842" y="3003997"/>
            <a:ext cx="3047999" cy="2024062"/>
          </a:xfrm>
          <a:prstGeom prst="rect">
            <a:avLst/>
          </a:prstGeom>
        </p:spPr>
      </p:pic>
      <p:pic>
        <p:nvPicPr>
          <p:cNvPr id="5" name="Picture 4">
            <a:extLst>
              <a:ext uri="{FF2B5EF4-FFF2-40B4-BE49-F238E27FC236}">
                <a16:creationId xmlns:a16="http://schemas.microsoft.com/office/drawing/2014/main" id="{177FB0CC-D745-4460-972F-2449E318B56F}"/>
              </a:ext>
            </a:extLst>
          </p:cNvPr>
          <p:cNvPicPr>
            <a:picLocks noChangeAspect="1"/>
          </p:cNvPicPr>
          <p:nvPr/>
        </p:nvPicPr>
        <p:blipFill>
          <a:blip r:embed="rId4"/>
          <a:stretch>
            <a:fillRect/>
          </a:stretch>
        </p:blipFill>
        <p:spPr>
          <a:xfrm>
            <a:off x="3699029" y="3032826"/>
            <a:ext cx="3734540" cy="2800905"/>
          </a:xfrm>
          <a:prstGeom prst="rect">
            <a:avLst/>
          </a:prstGeom>
        </p:spPr>
      </p:pic>
      <p:pic>
        <p:nvPicPr>
          <p:cNvPr id="6" name="Picture 5">
            <a:extLst>
              <a:ext uri="{FF2B5EF4-FFF2-40B4-BE49-F238E27FC236}">
                <a16:creationId xmlns:a16="http://schemas.microsoft.com/office/drawing/2014/main" id="{F2C7D556-D52A-422F-9BDD-A8AD5EC91835}"/>
              </a:ext>
            </a:extLst>
          </p:cNvPr>
          <p:cNvPicPr>
            <a:picLocks noChangeAspect="1"/>
          </p:cNvPicPr>
          <p:nvPr/>
        </p:nvPicPr>
        <p:blipFill>
          <a:blip r:embed="rId5"/>
          <a:stretch>
            <a:fillRect/>
          </a:stretch>
        </p:blipFill>
        <p:spPr>
          <a:xfrm>
            <a:off x="8049673" y="3028387"/>
            <a:ext cx="3810000" cy="2857500"/>
          </a:xfrm>
          <a:prstGeom prst="rect">
            <a:avLst/>
          </a:prstGeom>
        </p:spPr>
      </p:pic>
    </p:spTree>
    <p:extLst>
      <p:ext uri="{BB962C8B-B14F-4D97-AF65-F5344CB8AC3E}">
        <p14:creationId xmlns:p14="http://schemas.microsoft.com/office/powerpoint/2010/main" val="3876423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696A-83B3-42C8-A9DC-3E405C98BD6B}"/>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Design the traffic light </a:t>
            </a:r>
          </a:p>
        </p:txBody>
      </p:sp>
      <p:sp>
        <p:nvSpPr>
          <p:cNvPr id="3" name="Content Placeholder 2">
            <a:extLst>
              <a:ext uri="{FF2B5EF4-FFF2-40B4-BE49-F238E27FC236}">
                <a16:creationId xmlns:a16="http://schemas.microsoft.com/office/drawing/2014/main" id="{CBF34E17-19C3-4C52-A724-43FD114A4F45}"/>
              </a:ext>
            </a:extLst>
          </p:cNvPr>
          <p:cNvSpPr>
            <a:spLocks noGrp="1"/>
          </p:cNvSpPr>
          <p:nvPr>
            <p:ph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Use the design worksheet to plan out your street light</a:t>
            </a:r>
          </a:p>
          <a:p>
            <a:r>
              <a:rPr lang="en-GB" dirty="0">
                <a:latin typeface="Lato" panose="020F0502020204030203" pitchFamily="34" charset="0"/>
                <a:ea typeface="Lato" panose="020F0502020204030203" pitchFamily="34" charset="0"/>
                <a:cs typeface="Lato" panose="020F0502020204030203" pitchFamily="34" charset="0"/>
              </a:rPr>
              <a:t>You will be adding the ‘smart’ features next lesson</a:t>
            </a:r>
          </a:p>
        </p:txBody>
      </p:sp>
      <p:pic>
        <p:nvPicPr>
          <p:cNvPr id="5" name="Picture 4">
            <a:extLst>
              <a:ext uri="{FF2B5EF4-FFF2-40B4-BE49-F238E27FC236}">
                <a16:creationId xmlns:a16="http://schemas.microsoft.com/office/drawing/2014/main" id="{1C699311-1285-4DF9-BAA1-D8BE1B46E897}"/>
              </a:ext>
            </a:extLst>
          </p:cNvPr>
          <p:cNvPicPr>
            <a:picLocks noChangeAspect="1"/>
          </p:cNvPicPr>
          <p:nvPr/>
        </p:nvPicPr>
        <p:blipFill>
          <a:blip r:embed="rId3"/>
          <a:stretch>
            <a:fillRect/>
          </a:stretch>
        </p:blipFill>
        <p:spPr>
          <a:xfrm>
            <a:off x="2206488" y="2383448"/>
            <a:ext cx="6019370" cy="4179277"/>
          </a:xfrm>
          <a:prstGeom prst="rect">
            <a:avLst/>
          </a:prstGeom>
        </p:spPr>
      </p:pic>
    </p:spTree>
    <p:extLst>
      <p:ext uri="{BB962C8B-B14F-4D97-AF65-F5344CB8AC3E}">
        <p14:creationId xmlns:p14="http://schemas.microsoft.com/office/powerpoint/2010/main" val="2529935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D6CA0-8110-47F4-A08D-1E356FC04797}"/>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Smart Traffic Lights PBL</a:t>
            </a:r>
          </a:p>
        </p:txBody>
      </p:sp>
      <p:sp>
        <p:nvSpPr>
          <p:cNvPr id="3" name="Content Placeholder 2">
            <a:extLst>
              <a:ext uri="{FF2B5EF4-FFF2-40B4-BE49-F238E27FC236}">
                <a16:creationId xmlns:a16="http://schemas.microsoft.com/office/drawing/2014/main" id="{33DFAED8-60C3-46B7-B310-F1CB45DB645C}"/>
              </a:ext>
            </a:extLst>
          </p:cNvPr>
          <p:cNvSpPr>
            <a:spLocks noGrp="1"/>
          </p:cNvSpPr>
          <p:nvPr>
            <p:ph idx="1"/>
          </p:nvPr>
        </p:nvSpPr>
        <p:spPr>
          <a:xfrm>
            <a:off x="492125" y="1237785"/>
            <a:ext cx="11180867" cy="4976584"/>
          </a:xfrm>
        </p:spPr>
        <p:txBody>
          <a:bodyPr/>
          <a:lstStyle/>
          <a:p>
            <a:pPr marL="0" indent="0">
              <a:spcBef>
                <a:spcPts val="1200"/>
              </a:spcBef>
              <a:buNone/>
            </a:pPr>
            <a:r>
              <a:rPr lang="en-US" b="1" dirty="0">
                <a:latin typeface="Lato" panose="020F0502020204030203" pitchFamily="34" charset="0"/>
                <a:ea typeface="Lato" panose="020F0502020204030203" pitchFamily="34" charset="0"/>
                <a:cs typeface="Lato" panose="020F0502020204030203" pitchFamily="34" charset="0"/>
              </a:rPr>
              <a:t>Success Criteria</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Apply your understanding computational thinking and programming skills to achieve a goal</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Design and create a smart traffic light system that will communicate with human and robot drivers</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Program a micro:bit to act as a functional traffic light</a:t>
            </a:r>
          </a:p>
          <a:p>
            <a:pPr>
              <a:spcBef>
                <a:spcPts val="1200"/>
              </a:spcBef>
            </a:pPr>
            <a:r>
              <a:rPr lang="en-US" dirty="0">
                <a:latin typeface="Lato" panose="020F0502020204030203" pitchFamily="34" charset="0"/>
                <a:ea typeface="Lato" panose="020F0502020204030203" pitchFamily="34" charset="0"/>
                <a:cs typeface="Lato" panose="020F0502020204030203" pitchFamily="34" charset="0"/>
              </a:rPr>
              <a:t>Try incorporating a line sensor to ensure the car stops are the right place if the traffic light is on stop or could the ultrasonic </a:t>
            </a:r>
            <a:r>
              <a:rPr lang="en-US" b="1" dirty="0">
                <a:solidFill>
                  <a:srgbClr val="002B49"/>
                </a:solidFill>
                <a:latin typeface="Lato" panose="020F0502020204030203" pitchFamily="34" charset="0"/>
                <a:ea typeface="Lato" panose="020F0502020204030203" pitchFamily="34" charset="0"/>
                <a:cs typeface="Lato" panose="020F0502020204030203" pitchFamily="34" charset="0"/>
              </a:rPr>
              <a:t>sensor</a:t>
            </a:r>
            <a:r>
              <a:rPr lang="en-US" dirty="0">
                <a:latin typeface="Lato" panose="020F0502020204030203" pitchFamily="34" charset="0"/>
                <a:ea typeface="Lato" panose="020F0502020204030203" pitchFamily="34" charset="0"/>
                <a:cs typeface="Lato" panose="020F0502020204030203" pitchFamily="34" charset="0"/>
              </a:rPr>
              <a:t> be employed here also?</a:t>
            </a:r>
          </a:p>
          <a:p>
            <a:pPr marL="0" indent="0">
              <a:buNone/>
            </a:pPr>
            <a:endParaRPr lang="en-GB"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745876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1400668"/>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409</Words>
  <Application>Microsoft Office PowerPoint</Application>
  <PresentationFormat>Widescreen</PresentationFormat>
  <Paragraphs>37</Paragraphs>
  <Slides>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Lato</vt:lpstr>
      <vt:lpstr>Wingdings</vt:lpstr>
      <vt:lpstr>1_Arm_PPT_Public</vt:lpstr>
      <vt:lpstr>Smart Traffic Lights Activity 1</vt:lpstr>
      <vt:lpstr>Objectives</vt:lpstr>
      <vt:lpstr>Smart Traffic Lights</vt:lpstr>
      <vt:lpstr>Traffic Lights</vt:lpstr>
      <vt:lpstr>Design the traffic light </vt:lpstr>
      <vt:lpstr>Smart Traffic Lights PBL</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2021-04-13T11:42:56Z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